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4"/>
    <p:restoredTop sz="94684"/>
  </p:normalViewPr>
  <p:slideViewPr>
    <p:cSldViewPr snapToGrid="0" snapToObjects="1">
      <p:cViewPr>
        <p:scale>
          <a:sx n="80" d="100"/>
          <a:sy n="80" d="100"/>
        </p:scale>
        <p:origin x="384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6FF7-E203-A741-A836-4369E1A1A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BADD3-3911-7643-A07A-E61A2AF6B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3D978-DFD7-6742-84EB-F32811B4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D7285-5CB7-2F49-80A6-48620DA7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91466-70EF-224A-A7DA-86A9B1D8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40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9CD6-D256-6F4C-ABBB-9CCDA6F4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BF6C9-16EC-0F41-B748-8B99E12BC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B1168-C15F-6A4C-9687-04C905B4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6CE16-272A-CB4A-8807-920EBD77D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3046E-F149-8F4B-AB9B-D9F99FD8A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5D6EFF-BCDE-5642-9276-FC90B52D7F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E18F5-C0C0-C94B-A542-62A58F0AE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A336F-B80F-8A46-A8D2-CEE6B386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02828-DC45-AA4D-AE35-7DABD6B71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6AA11-AD6E-344D-B7DA-E9973F66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1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7A4E-C5DF-604A-9374-7CB638BB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1546-8C67-9D46-80A9-67E6937F4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014A4-BDDB-264D-8C85-AB4FC141B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1BE8C-F67E-8C4F-A9A4-031D953D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46618-0693-6F43-8A3D-D6CF3505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6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401C-0893-0A4E-A620-045EBB60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F1485-3CF2-0943-B80A-E5BD43E99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8135A-4DA9-9E47-B66C-1882272E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72AF4-827D-9846-BCB6-BF5C6AF0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68DA9-23E4-7E49-9C80-7D096D19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23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54CD-5C33-884E-8B48-97027891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28C0E-527C-1A49-8F27-692D64B3F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3E82C-D59C-BD43-AC22-2060543A1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E3019-40E1-2B4E-B614-5EE17BCE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0B269-1EFA-6E4D-85E6-2AC6A014B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02A87-845C-4744-B26F-1C78929A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7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3988-6E47-BC4D-B5D9-35D31030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67C6F-6E67-CC47-9C58-072AB6313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75092-10E9-BF47-B500-8352ABD6A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394E2-3EEA-0241-9C68-30325100E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5A4BF-E059-6743-8801-5071012743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E3A84-D9C5-6A46-895D-659C8E3E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18AE74-CB3D-244D-8576-474F7289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2DAB6-027F-0E48-BD7F-044C9D4F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4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A7C6-4782-2445-AF6D-149E5151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679E0-8CB8-C94B-B32C-1AAA29C21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764D4-BC5E-D34A-A9CF-DBBA56D6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2ED03-C507-0C43-9307-C2F08E4B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68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99B72-CCB6-374C-A940-399EB4AE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BB81E-8BB0-A14E-AA1D-EF91FC20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A6E2C-2FA3-2A4B-9C26-6D351124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1387-7864-0C42-958C-C1D87EF3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5EE1-85FE-9D43-BFBF-D12B02F2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B3FC5-6631-6040-ACD2-7135E842D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CE0E1-AAC4-2E40-9C2A-285053A7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ED90D-B005-0445-88AA-D4FC0CD1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C6CA4-7D45-7A4C-A11A-88420E66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9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98DD-0BEC-DF4E-80BB-9E4900C5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FC668-A5C2-D14B-82A2-8EC10CEE7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B0B3B-CB35-8544-B669-7A2442C20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54675-45A3-D644-AF16-8FF2174C4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74C8D-0634-8442-9B2F-E1347E2E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C1597-1B23-5146-BCEB-1630215C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E5B8B-66A2-6C45-97A6-074349DA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454DD-64EC-1C47-B0B9-A60A705F0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87E43-119C-C844-95D7-F0C313C1B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4C932-9560-F14E-B8CD-8A43BC6880CD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D97E-60E5-CB4A-A90B-6265DE165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864C4-5D30-654F-AB1D-07EE00007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15A81-237C-E641-9A7F-EF13FA93BF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0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6D10-0E09-A44F-BAE5-1A6AF7519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EPIBIOS Rodent MRI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B4BAA-AD26-D64A-9BEC-4BDBF052D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November 9, 2020</a:t>
            </a:r>
          </a:p>
          <a:p>
            <a:r>
              <a:rPr lang="en-US" dirty="0"/>
              <a:t>Ryan Cabeen</a:t>
            </a:r>
          </a:p>
        </p:txBody>
      </p:sp>
    </p:spTree>
    <p:extLst>
      <p:ext uri="{BB962C8B-B14F-4D97-AF65-F5344CB8AC3E}">
        <p14:creationId xmlns:p14="http://schemas.microsoft.com/office/powerpoint/2010/main" val="415074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6EEA-B776-C14C-AD2F-8D714E60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FCE31-3A28-CA44-8907-46A290145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3179"/>
            <a:ext cx="10515600" cy="420378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Build classifiers based on diffusion measures:</a:t>
            </a:r>
          </a:p>
          <a:p>
            <a:pPr lvl="1"/>
            <a:r>
              <a:rPr lang="en-US" dirty="0"/>
              <a:t>Whole bundle FA</a:t>
            </a:r>
          </a:p>
          <a:p>
            <a:pPr lvl="1"/>
            <a:r>
              <a:rPr lang="en-US" dirty="0"/>
              <a:t>Whole bundle volume, length, density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Evaluate classifiers for each site, and as a composite</a:t>
            </a:r>
          </a:p>
        </p:txBody>
      </p:sp>
    </p:spTree>
    <p:extLst>
      <p:ext uri="{BB962C8B-B14F-4D97-AF65-F5344CB8AC3E}">
        <p14:creationId xmlns:p14="http://schemas.microsoft.com/office/powerpoint/2010/main" val="1345476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7E7A9D4-C674-3B46-82F0-6F26C764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13" y="0"/>
            <a:ext cx="4918917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B5832D5-2E46-C146-BA05-99FEF0853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032" y="0"/>
            <a:ext cx="4622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EECD9591-45D2-BF42-8594-38B01E11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986" y="-20053"/>
            <a:ext cx="5192799" cy="68580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758AFB0-B8C0-0D4E-A44E-BF145122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53"/>
            <a:ext cx="6796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5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197162-4FE8-D947-B163-FBD41D77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56" y="0"/>
            <a:ext cx="4772722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F3E8E89-82D9-2646-A669-885F642A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33" y="0"/>
            <a:ext cx="5225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3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A20CDDA-06C4-2C4A-8C7A-0A5790B0C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055577" cy="6858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0793EE4-A8B1-8644-8747-1ED1523F8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967" y="0"/>
            <a:ext cx="4271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3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9EEA-22D5-8548-BEE1-3E4A7C68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9661-3B63-E34B-A125-D809EED06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machine learning instead of hypothesis testing</a:t>
            </a:r>
          </a:p>
          <a:p>
            <a:endParaRPr lang="en-US" dirty="0"/>
          </a:p>
          <a:p>
            <a:r>
              <a:rPr lang="en-US" dirty="0"/>
              <a:t>Classification with elastic net logistic regression</a:t>
            </a:r>
          </a:p>
          <a:p>
            <a:endParaRPr lang="en-US" dirty="0"/>
          </a:p>
          <a:p>
            <a:r>
              <a:rPr lang="en-US" dirty="0"/>
              <a:t>Evaluate with cross validation</a:t>
            </a:r>
          </a:p>
          <a:p>
            <a:endParaRPr lang="en-US" dirty="0"/>
          </a:p>
          <a:p>
            <a:r>
              <a:rPr lang="en-US" dirty="0"/>
              <a:t>Identify important variables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8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71DE-1DD4-EA4E-A655-2588C715C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Learning-based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51BFF-4061-3440-91A5-8DA213898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209" y="2029972"/>
            <a:ext cx="6776337" cy="38082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Learn a function y = f(x) from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y: outcome (TBI- vs TBI+)</a:t>
            </a:r>
          </a:p>
          <a:p>
            <a:pPr marL="0" indent="0">
              <a:buNone/>
            </a:pPr>
            <a:r>
              <a:rPr lang="en-US" dirty="0"/>
              <a:t>x: imaging-derived variables</a:t>
            </a:r>
          </a:p>
          <a:p>
            <a:pPr marL="0" indent="0">
              <a:buNone/>
            </a:pPr>
            <a:r>
              <a:rPr lang="en-US" dirty="0"/>
              <a:t>f: the function we learn </a:t>
            </a:r>
          </a:p>
          <a:p>
            <a:pPr marL="0" indent="0">
              <a:buNone/>
            </a:pPr>
            <a:r>
              <a:rPr lang="en-US" dirty="0"/>
              <a:t>(with some parameterization)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do this?</a:t>
            </a:r>
          </a:p>
        </p:txBody>
      </p:sp>
    </p:spTree>
    <p:extLst>
      <p:ext uri="{BB962C8B-B14F-4D97-AF65-F5344CB8AC3E}">
        <p14:creationId xmlns:p14="http://schemas.microsoft.com/office/powerpoint/2010/main" val="3849818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D0B-BF15-7848-BB8E-79AE6548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Classification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2A2F5D7-E471-7444-95E6-FA472A69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57" y="1955200"/>
            <a:ext cx="4633784" cy="306602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059929C-658F-1341-BF47-1B989B357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107" y="1955200"/>
            <a:ext cx="6767893" cy="3621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CAF54F-3D6B-674E-9D1A-4015457B0AFD}"/>
              </a:ext>
            </a:extLst>
          </p:cNvPr>
          <p:cNvSpPr txBox="1"/>
          <p:nvPr/>
        </p:nvSpPr>
        <p:spPr>
          <a:xfrm>
            <a:off x="838200" y="5427285"/>
            <a:ext cx="373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Ordinary Linear Regression</a:t>
            </a:r>
          </a:p>
          <a:p>
            <a:pPr algn="ctr"/>
            <a:r>
              <a:rPr lang="en-US" dirty="0"/>
              <a:t>Assumption: Outcome variable in linear combination of input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94D14-4EB5-614C-B6EA-81C2E4D432CA}"/>
              </a:ext>
            </a:extLst>
          </p:cNvPr>
          <p:cNvSpPr txBox="1"/>
          <p:nvPr/>
        </p:nvSpPr>
        <p:spPr>
          <a:xfrm>
            <a:off x="6653164" y="5369430"/>
            <a:ext cx="405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Logistic Regression</a:t>
            </a:r>
          </a:p>
          <a:p>
            <a:pPr algn="ctr"/>
            <a:r>
              <a:rPr lang="en-US" dirty="0"/>
              <a:t>Assumption: Outcome is a probability with a log-likelihood that is a linear combination of input variables.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18761A8-2D46-7345-9FDA-29AAC89FD8DF}"/>
              </a:ext>
            </a:extLst>
          </p:cNvPr>
          <p:cNvSpPr txBox="1">
            <a:spLocks/>
          </p:cNvSpPr>
          <p:nvPr/>
        </p:nvSpPr>
        <p:spPr>
          <a:xfrm>
            <a:off x="4851669" y="3102987"/>
            <a:ext cx="11448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1333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7D0B-BF15-7848-BB8E-79AE6548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Multi-variate Logistic Regression Classification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4C64AC5-CFA7-CA4B-A890-6D65D737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377950"/>
            <a:ext cx="5842000" cy="43815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4DF8957-22BB-C740-94AF-EEACB298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100" y="1377950"/>
            <a:ext cx="5842000" cy="43815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E619C1B-740F-0049-B6A3-A10D5F73B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5618162"/>
            <a:ext cx="3956958" cy="11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3F24-9832-A040-854B-45525A7F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3656-D764-4E45-B02E-4FAA1AFB9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2931"/>
            <a:ext cx="10515600" cy="378911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the model is ill-posed when the number of variables is greater than the number of observations.  This means an infinite set of model parameters exists that solve the classification problem.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Solution: </a:t>
            </a:r>
            <a:r>
              <a:rPr lang="en-US" dirty="0"/>
              <a:t>use regularization to constrain the solution space.  Considerations include: keeping the model interpretable, minimizing the bias and overfitting</a:t>
            </a:r>
          </a:p>
        </p:txBody>
      </p:sp>
    </p:spTree>
    <p:extLst>
      <p:ext uri="{BB962C8B-B14F-4D97-AF65-F5344CB8AC3E}">
        <p14:creationId xmlns:p14="http://schemas.microsoft.com/office/powerpoint/2010/main" val="363706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E937-214D-A246-9BE3-90064E32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Elastic-net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CDEF-3161-D846-A13D-CCB33935D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97142"/>
            <a:ext cx="5740400" cy="511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Combines two types of regularization: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FE626F-72A5-1048-9E17-4EAF1C6F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10" y="2382968"/>
            <a:ext cx="9631360" cy="11500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7FA8DE-5A63-6E4D-AEA4-99116D33DBA6}"/>
              </a:ext>
            </a:extLst>
          </p:cNvPr>
          <p:cNvSpPr txBox="1">
            <a:spLocks/>
          </p:cNvSpPr>
          <p:nvPr/>
        </p:nvSpPr>
        <p:spPr>
          <a:xfrm>
            <a:off x="3813180" y="3429000"/>
            <a:ext cx="1978020" cy="93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Prediction error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3F06BF-06A8-E248-B8C4-ECF6A2AD78CB}"/>
              </a:ext>
            </a:extLst>
          </p:cNvPr>
          <p:cNvSpPr txBox="1">
            <a:spLocks/>
          </p:cNvSpPr>
          <p:nvPr/>
        </p:nvSpPr>
        <p:spPr>
          <a:xfrm>
            <a:off x="6176170" y="3429000"/>
            <a:ext cx="2379660" cy="9470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Ridge-style (L2) regularization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23E667-2A18-694F-BBEC-6C90A2A941C5}"/>
              </a:ext>
            </a:extLst>
          </p:cNvPr>
          <p:cNvSpPr txBox="1">
            <a:spLocks/>
          </p:cNvSpPr>
          <p:nvPr/>
        </p:nvSpPr>
        <p:spPr>
          <a:xfrm>
            <a:off x="8813010" y="3429000"/>
            <a:ext cx="2379660" cy="9470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LASSO-style (L1) regularization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A148E6-E0F9-1C4F-8998-55674E7002BD}"/>
              </a:ext>
            </a:extLst>
          </p:cNvPr>
          <p:cNvSpPr txBox="1">
            <a:spLocks/>
          </p:cNvSpPr>
          <p:nvPr/>
        </p:nvSpPr>
        <p:spPr>
          <a:xfrm>
            <a:off x="321470" y="3398538"/>
            <a:ext cx="1854200" cy="93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i="1" dirty="0"/>
              <a:t>Model parameters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2D16CC-7E7E-2249-8A41-23A8606E52F0}"/>
              </a:ext>
            </a:extLst>
          </p:cNvPr>
          <p:cNvSpPr txBox="1">
            <a:spLocks/>
          </p:cNvSpPr>
          <p:nvPr/>
        </p:nvSpPr>
        <p:spPr>
          <a:xfrm>
            <a:off x="816770" y="4579013"/>
            <a:ext cx="9906000" cy="843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Ridge regularization: </a:t>
            </a:r>
            <a:r>
              <a:rPr lang="en-US" dirty="0"/>
              <a:t>guides solution towards smaller magnitudes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0326DD-EDA5-624D-8D0C-58CC7F352BAA}"/>
              </a:ext>
            </a:extLst>
          </p:cNvPr>
          <p:cNvSpPr txBox="1">
            <a:spLocks/>
          </p:cNvSpPr>
          <p:nvPr/>
        </p:nvSpPr>
        <p:spPr>
          <a:xfrm>
            <a:off x="816770" y="5198866"/>
            <a:ext cx="10664030" cy="6250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LASSO regularization: </a:t>
            </a:r>
            <a:r>
              <a:rPr lang="en-US" dirty="0"/>
              <a:t>guides solution towards sparse solutions (mostly zeros)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07E215-B4E7-6D42-9F79-376BC748DF52}"/>
              </a:ext>
            </a:extLst>
          </p:cNvPr>
          <p:cNvSpPr txBox="1">
            <a:spLocks/>
          </p:cNvSpPr>
          <p:nvPr/>
        </p:nvSpPr>
        <p:spPr>
          <a:xfrm>
            <a:off x="816770" y="5780422"/>
            <a:ext cx="10537030" cy="97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Elastic-net regularization: </a:t>
            </a:r>
            <a:r>
              <a:rPr lang="en-US" dirty="0"/>
              <a:t>improved performance with correlated variables, improved optimization landscape.  Generalizes L1 and L2 reg.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E937-214D-A246-9BE3-90064E32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Elastic-net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CDEF-3161-D846-A13D-CCB33935D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97142"/>
            <a:ext cx="5740400" cy="511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Combines two types of regularization: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AFE626F-72A5-1048-9E17-4EAF1C6F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10" y="2382968"/>
            <a:ext cx="9631360" cy="11500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7FA8DE-5A63-6E4D-AEA4-99116D33DBA6}"/>
              </a:ext>
            </a:extLst>
          </p:cNvPr>
          <p:cNvSpPr txBox="1">
            <a:spLocks/>
          </p:cNvSpPr>
          <p:nvPr/>
        </p:nvSpPr>
        <p:spPr>
          <a:xfrm>
            <a:off x="3813180" y="3429000"/>
            <a:ext cx="1978020" cy="93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Prediction error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3F06BF-06A8-E248-B8C4-ECF6A2AD78CB}"/>
              </a:ext>
            </a:extLst>
          </p:cNvPr>
          <p:cNvSpPr txBox="1">
            <a:spLocks/>
          </p:cNvSpPr>
          <p:nvPr/>
        </p:nvSpPr>
        <p:spPr>
          <a:xfrm>
            <a:off x="6176170" y="3429000"/>
            <a:ext cx="2379660" cy="9470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Ridge-style (L2) regularization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23E667-2A18-694F-BBEC-6C90A2A941C5}"/>
              </a:ext>
            </a:extLst>
          </p:cNvPr>
          <p:cNvSpPr txBox="1">
            <a:spLocks/>
          </p:cNvSpPr>
          <p:nvPr/>
        </p:nvSpPr>
        <p:spPr>
          <a:xfrm>
            <a:off x="8813010" y="3429000"/>
            <a:ext cx="2379660" cy="9470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LASSO-style (L1) regularization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A148E6-E0F9-1C4F-8998-55674E7002BD}"/>
              </a:ext>
            </a:extLst>
          </p:cNvPr>
          <p:cNvSpPr txBox="1">
            <a:spLocks/>
          </p:cNvSpPr>
          <p:nvPr/>
        </p:nvSpPr>
        <p:spPr>
          <a:xfrm>
            <a:off x="321470" y="3398538"/>
            <a:ext cx="1854200" cy="93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Model parameters</a:t>
            </a:r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FC2D8F63-032F-524C-91B4-296075C4A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78" y="4590358"/>
            <a:ext cx="660400" cy="685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11D11C-1805-6441-87CD-D718F7FB7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048" y="4595056"/>
            <a:ext cx="6477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08F70C-DD40-1A42-91F3-EA1CE6573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622"/>
          <a:stretch/>
        </p:blipFill>
        <p:spPr>
          <a:xfrm>
            <a:off x="8088139" y="4579013"/>
            <a:ext cx="421152" cy="80755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EE8A1D4-36BE-1849-B429-AC5BCB91A59D}"/>
              </a:ext>
            </a:extLst>
          </p:cNvPr>
          <p:cNvSpPr txBox="1">
            <a:spLocks/>
          </p:cNvSpPr>
          <p:nvPr/>
        </p:nvSpPr>
        <p:spPr>
          <a:xfrm>
            <a:off x="3070971" y="4722327"/>
            <a:ext cx="5780008" cy="1912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Simplification: </a:t>
            </a:r>
            <a:r>
              <a:rPr lang="en-US" dirty="0"/>
              <a:t>choose         =        =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Implementation: </a:t>
            </a:r>
            <a:r>
              <a:rPr lang="en-US" dirty="0"/>
              <a:t>R </a:t>
            </a:r>
            <a:r>
              <a:rPr lang="en-US" dirty="0" err="1"/>
              <a:t>glmnet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55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72AD-AA2A-9340-BE04-567D79CA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Optimization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9D2D4-2691-5342-92AA-AEC696E50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Two-level leave-one-out cross-validation (LOOCV):</a:t>
            </a:r>
          </a:p>
          <a:p>
            <a:pPr lvl="1"/>
            <a:r>
              <a:rPr lang="en-US" dirty="0"/>
              <a:t>Each level trains on a subset of data and tests on the remainder</a:t>
            </a:r>
          </a:p>
          <a:p>
            <a:pPr lvl="1"/>
            <a:r>
              <a:rPr lang="en-US" dirty="0"/>
              <a:t>Use over-sampling to handle class imbalance</a:t>
            </a:r>
          </a:p>
          <a:p>
            <a:pPr lvl="1"/>
            <a:r>
              <a:rPr lang="en-US" dirty="0"/>
              <a:t>Leave out both positive and negative examples in each loop</a:t>
            </a:r>
          </a:p>
          <a:p>
            <a:pPr lvl="1"/>
            <a:r>
              <a:rPr lang="en-US" b="1" dirty="0"/>
              <a:t>Inner loop: </a:t>
            </a:r>
            <a:r>
              <a:rPr lang="en-US" dirty="0"/>
              <a:t>determine the optimal lambda </a:t>
            </a:r>
          </a:p>
          <a:p>
            <a:pPr lvl="1"/>
            <a:r>
              <a:rPr lang="en-US" b="1" dirty="0"/>
              <a:t>Outer loop: </a:t>
            </a:r>
            <a:r>
              <a:rPr lang="en-US" dirty="0"/>
              <a:t>assess generalization</a:t>
            </a:r>
          </a:p>
          <a:p>
            <a:pPr lvl="1"/>
            <a:endParaRPr lang="en-US" dirty="0"/>
          </a:p>
          <a:p>
            <a:r>
              <a:rPr lang="en-US" b="1" dirty="0"/>
              <a:t>Model evaluation:</a:t>
            </a:r>
          </a:p>
          <a:p>
            <a:pPr lvl="1"/>
            <a:r>
              <a:rPr lang="en-US" dirty="0"/>
              <a:t>Compute average accuracy across outer loop</a:t>
            </a:r>
          </a:p>
          <a:p>
            <a:pPr lvl="1"/>
            <a:r>
              <a:rPr lang="en-US" dirty="0"/>
              <a:t>Fit a model with median lambda across outer loop to assess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32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368</Words>
  <Application>Microsoft Macintosh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EPIBIOS Rodent MRI Analysis</vt:lpstr>
      <vt:lpstr>Approach</vt:lpstr>
      <vt:lpstr>Machine Learning-based Classification</vt:lpstr>
      <vt:lpstr>Logistic Regression Classification</vt:lpstr>
      <vt:lpstr>Multi-variate Logistic Regression Classification</vt:lpstr>
      <vt:lpstr>Regularization</vt:lpstr>
      <vt:lpstr>Elastic-net Regularization</vt:lpstr>
      <vt:lpstr>Elastic-net Regularization</vt:lpstr>
      <vt:lpstr>Model Optimization and Evaluation</vt:lpstr>
      <vt:lpstr>Experiments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EPIBIOS Rodent MRI Analysis</dc:title>
  <dc:creator>Ryan Cabeen</dc:creator>
  <cp:lastModifiedBy>Ryan Cabeen</cp:lastModifiedBy>
  <cp:revision>13</cp:revision>
  <dcterms:created xsi:type="dcterms:W3CDTF">2020-11-09T23:53:41Z</dcterms:created>
  <dcterms:modified xsi:type="dcterms:W3CDTF">2020-11-10T03:41:27Z</dcterms:modified>
</cp:coreProperties>
</file>